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</p:sldIdLst>
  <p:sldSz cx="18288000" cy="10287000"/>
  <p:notesSz cx="6858000" cy="9144000"/>
  <p:embeddedFontLst>
    <p:embeddedFont>
      <p:font typeface="Rubik Mono" charset="1" panose="0200050402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Be Vietnam" charset="1" panose="00000500000000000000"/>
      <p:regular r:id="rId11"/>
    </p:embeddedFont>
    <p:embeddedFont>
      <p:font typeface="Be Vietnam Bold" charset="1" panose="00000900000000000000"/>
      <p:regular r:id="rId12"/>
    </p:embeddedFont>
    <p:embeddedFont>
      <p:font typeface="Be Vietnam Italics" charset="1" panose="00000500000000000000"/>
      <p:regular r:id="rId13"/>
    </p:embeddedFont>
    <p:embeddedFont>
      <p:font typeface="Be Vietnam Bold Italics" charset="1" panose="000009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slides/slide18.xml" Type="http://schemas.openxmlformats.org/officeDocument/2006/relationships/slide"/><Relationship Id="rId37" Target="slides/slide19.xml" Type="http://schemas.openxmlformats.org/officeDocument/2006/relationships/slide"/><Relationship Id="rId38" Target="slides/slide20.xml" Type="http://schemas.openxmlformats.org/officeDocument/2006/relationships/slide"/><Relationship Id="rId39" Target="slides/slide21.xml" Type="http://schemas.openxmlformats.org/officeDocument/2006/relationships/slide"/><Relationship Id="rId4" Target="theme/theme1.xml" Type="http://schemas.openxmlformats.org/officeDocument/2006/relationships/theme"/><Relationship Id="rId40" Target="slides/slide22.xml" Type="http://schemas.openxmlformats.org/officeDocument/2006/relationships/slide"/><Relationship Id="rId41" Target="slides/slide23.xml" Type="http://schemas.openxmlformats.org/officeDocument/2006/relationships/slide"/><Relationship Id="rId42" Target="slides/slide24.xml" Type="http://schemas.openxmlformats.org/officeDocument/2006/relationships/slide"/><Relationship Id="rId43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slide20.xml" Type="http://schemas.openxmlformats.org/officeDocument/2006/relationships/slid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slide20.xml" Type="http://schemas.openxmlformats.org/officeDocument/2006/relationships/slid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D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595100" y="847669"/>
            <a:ext cx="4767513" cy="9439331"/>
            <a:chOff x="0" y="0"/>
            <a:chExt cx="3163570" cy="62636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63570" cy="6267450"/>
            </a:xfrm>
            <a:custGeom>
              <a:avLst/>
              <a:gdLst/>
              <a:ahLst/>
              <a:cxnLst/>
              <a:rect r="r" b="b" t="t" l="l"/>
              <a:pathLst>
                <a:path h="6267450" w="3163570">
                  <a:moveTo>
                    <a:pt x="0" y="6263640"/>
                  </a:moveTo>
                  <a:cubicBezTo>
                    <a:pt x="0" y="5816600"/>
                    <a:pt x="393700" y="5816600"/>
                    <a:pt x="393700" y="5368290"/>
                  </a:cubicBezTo>
                  <a:cubicBezTo>
                    <a:pt x="393700" y="4919980"/>
                    <a:pt x="0" y="4921250"/>
                    <a:pt x="0" y="4474210"/>
                  </a:cubicBezTo>
                  <a:cubicBezTo>
                    <a:pt x="0" y="4025900"/>
                    <a:pt x="393700" y="4025900"/>
                    <a:pt x="393700" y="3578860"/>
                  </a:cubicBezTo>
                  <a:cubicBezTo>
                    <a:pt x="393700" y="3131820"/>
                    <a:pt x="0" y="3131820"/>
                    <a:pt x="0" y="2683510"/>
                  </a:cubicBezTo>
                  <a:cubicBezTo>
                    <a:pt x="0" y="2236470"/>
                    <a:pt x="393700" y="2236470"/>
                    <a:pt x="393700" y="1788160"/>
                  </a:cubicBezTo>
                  <a:cubicBezTo>
                    <a:pt x="393700" y="1341120"/>
                    <a:pt x="0" y="1341120"/>
                    <a:pt x="0" y="892810"/>
                  </a:cubicBezTo>
                  <a:cubicBezTo>
                    <a:pt x="0" y="447040"/>
                    <a:pt x="393700" y="447040"/>
                    <a:pt x="393700" y="0"/>
                  </a:cubicBezTo>
                  <a:lnTo>
                    <a:pt x="3163570" y="0"/>
                  </a:lnTo>
                  <a:cubicBezTo>
                    <a:pt x="3163570" y="447040"/>
                    <a:pt x="2769870" y="447040"/>
                    <a:pt x="2769870" y="895350"/>
                  </a:cubicBezTo>
                  <a:cubicBezTo>
                    <a:pt x="2769870" y="1342390"/>
                    <a:pt x="3163570" y="1342390"/>
                    <a:pt x="3163570" y="1790700"/>
                  </a:cubicBezTo>
                  <a:cubicBezTo>
                    <a:pt x="3163570" y="2237740"/>
                    <a:pt x="2769870" y="2237740"/>
                    <a:pt x="2769870" y="2686050"/>
                  </a:cubicBezTo>
                  <a:cubicBezTo>
                    <a:pt x="2769870" y="3133090"/>
                    <a:pt x="3163570" y="3133090"/>
                    <a:pt x="3163570" y="3581400"/>
                  </a:cubicBezTo>
                  <a:cubicBezTo>
                    <a:pt x="3163570" y="4028440"/>
                    <a:pt x="2769870" y="4028440"/>
                    <a:pt x="2769870" y="4476750"/>
                  </a:cubicBezTo>
                  <a:cubicBezTo>
                    <a:pt x="2769870" y="4923790"/>
                    <a:pt x="3163570" y="4923790"/>
                    <a:pt x="3163570" y="5372100"/>
                  </a:cubicBezTo>
                  <a:cubicBezTo>
                    <a:pt x="3163570" y="5820410"/>
                    <a:pt x="2769870" y="5819140"/>
                    <a:pt x="2769870" y="6267450"/>
                  </a:cubicBezTo>
                  <a:lnTo>
                    <a:pt x="0" y="6267450"/>
                  </a:lnTo>
                  <a:close/>
                </a:path>
              </a:pathLst>
            </a:custGeom>
            <a:solidFill>
              <a:srgbClr val="F15E28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AutoShape 4" id="4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E1FD87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473633" y="240212"/>
            <a:ext cx="4840823" cy="367245"/>
            <a:chOff x="0" y="0"/>
            <a:chExt cx="6454430" cy="48965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7455" y="6835918"/>
            <a:ext cx="4403933" cy="345108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616692"/>
            <a:ext cx="10288519" cy="352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9100">
                <a:solidFill>
                  <a:srgbClr val="000000"/>
                </a:solidFill>
                <a:latin typeface="Rubik Mono"/>
              </a:rPr>
              <a:t>EXPENSE</a:t>
            </a:r>
          </a:p>
          <a:p>
            <a:pPr>
              <a:lnSpc>
                <a:spcPts val="9100"/>
              </a:lnSpc>
            </a:pPr>
            <a:r>
              <a:rPr lang="en-US" sz="9100">
                <a:solidFill>
                  <a:srgbClr val="000000"/>
                </a:solidFill>
                <a:latin typeface="Rubik Mono"/>
              </a:rPr>
              <a:t>MANAGEMENT </a:t>
            </a:r>
          </a:p>
          <a:p>
            <a:pPr>
              <a:lnSpc>
                <a:spcPts val="9100"/>
              </a:lnSpc>
            </a:pPr>
            <a:r>
              <a:rPr lang="en-US" sz="9100">
                <a:solidFill>
                  <a:srgbClr val="000000"/>
                </a:solidFill>
                <a:latin typeface="Rubik Mono"/>
              </a:rPr>
              <a:t>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37038" y="6410391"/>
            <a:ext cx="561004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Be Vietnam"/>
              </a:rPr>
              <a:t>Group 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37038" y="7162800"/>
            <a:ext cx="7303991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Be Vietnam"/>
              </a:rPr>
              <a:t>Project Manager: Aadarsh Daseli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Be Vietnam"/>
              </a:rPr>
              <a:t>Business Analyst: Subarna Devkota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Be Vietnam"/>
              </a:rPr>
              <a:t>Lead Developer: Nayan Raj Khanal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Be Vietnam"/>
              </a:rPr>
              <a:t>Developer: Sajjan Dahal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Be Vietnam"/>
              </a:rPr>
              <a:t>Developer: Nishan Acharya</a:t>
            </a:r>
          </a:p>
          <a:p>
            <a:pPr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E5DEF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73633" y="240212"/>
            <a:ext cx="4840823" cy="367245"/>
            <a:chOff x="0" y="0"/>
            <a:chExt cx="6454430" cy="4896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336" t="0" r="1036" b="0"/>
          <a:stretch>
            <a:fillRect/>
          </a:stretch>
        </p:blipFill>
        <p:spPr>
          <a:xfrm flipH="false" flipV="false" rot="0">
            <a:off x="0" y="847669"/>
            <a:ext cx="9407065" cy="953804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702003" y="251432"/>
            <a:ext cx="310632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Be Vietnam"/>
                <a:hlinkClick r:id="rId5" action="ppaction://hlinksldjump"/>
              </a:rPr>
              <a:t>Back to Agenda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29844" y="5097260"/>
            <a:ext cx="3733800" cy="887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Be Vietnam"/>
              </a:rPr>
              <a:t>Gantt Chart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9048"/>
            <a:ext cx="18288000" cy="1600203"/>
          </a:xfrm>
          <a:prstGeom prst="rect">
            <a:avLst/>
          </a:prstGeom>
          <a:solidFill>
            <a:srgbClr val="E1FD8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729" r="871" b="3624"/>
          <a:stretch>
            <a:fillRect/>
          </a:stretch>
        </p:blipFill>
        <p:spPr>
          <a:xfrm flipH="false" flipV="false" rot="0">
            <a:off x="630547" y="1619252"/>
            <a:ext cx="4710031" cy="86677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5551" t="0" r="0" b="0"/>
          <a:stretch>
            <a:fillRect/>
          </a:stretch>
        </p:blipFill>
        <p:spPr>
          <a:xfrm flipH="false" flipV="false" rot="0">
            <a:off x="5340578" y="1964301"/>
            <a:ext cx="12947422" cy="729399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6633478" y="981075"/>
            <a:ext cx="18288000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e Vietnam"/>
              </a:rPr>
              <a:t>Sequence diagram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82619" y="997586"/>
            <a:ext cx="1695450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</a:rPr>
              <a:t>UML class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e Vietnam"/>
              </a:rPr>
              <a:t>KHARCHA SAATHI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9048"/>
            <a:ext cx="18288000" cy="1600203"/>
          </a:xfrm>
          <a:prstGeom prst="rect">
            <a:avLst/>
          </a:prstGeom>
          <a:solidFill>
            <a:srgbClr val="E1FD8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4604" r="0" b="4604"/>
          <a:stretch>
            <a:fillRect/>
          </a:stretch>
        </p:blipFill>
        <p:spPr>
          <a:xfrm flipH="false" flipV="false" rot="0">
            <a:off x="0" y="2392151"/>
            <a:ext cx="5449508" cy="74214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1649" b="0"/>
          <a:stretch>
            <a:fillRect/>
          </a:stretch>
        </p:blipFill>
        <p:spPr>
          <a:xfrm flipH="false" flipV="false" rot="0">
            <a:off x="5111147" y="2392151"/>
            <a:ext cx="13482237" cy="740252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8144" y="971550"/>
            <a:ext cx="2976562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e Vietnam"/>
              </a:rPr>
              <a:t>Usecase DIagram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32009" y="971550"/>
            <a:ext cx="661839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e Vietnam"/>
              </a:rPr>
              <a:t>ERD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e Vietnam"/>
              </a:rPr>
              <a:t>KHARCHA SAATHI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9048"/>
            <a:ext cx="18288000" cy="1600203"/>
          </a:xfrm>
          <a:prstGeom prst="rect">
            <a:avLst/>
          </a:prstGeom>
          <a:solidFill>
            <a:srgbClr val="E1FD8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2446" t="1562" r="5798" b="1562"/>
          <a:stretch>
            <a:fillRect/>
          </a:stretch>
        </p:blipFill>
        <p:spPr>
          <a:xfrm flipH="false" flipV="false" rot="0">
            <a:off x="2510522" y="1619252"/>
            <a:ext cx="2827609" cy="861489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132460" y="2655982"/>
            <a:ext cx="7885880" cy="607966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0325" y="971550"/>
            <a:ext cx="2832199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</a:rPr>
              <a:t>Activity DIagram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132460" y="762000"/>
            <a:ext cx="3321100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Be Vietnam"/>
              </a:rPr>
              <a:t>Data FLow DIagram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e Vietnam"/>
              </a:rPr>
              <a:t>KHARCHA SAATHI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91" t="991" r="2510" b="32446"/>
          <a:stretch>
            <a:fillRect/>
          </a:stretch>
        </p:blipFill>
        <p:spPr>
          <a:xfrm flipH="false" flipV="false" rot="0">
            <a:off x="0" y="1612380"/>
            <a:ext cx="17641538" cy="851193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18288000" cy="1419861"/>
          </a:xfrm>
          <a:prstGeom prst="rect">
            <a:avLst/>
          </a:prstGeom>
          <a:solidFill>
            <a:srgbClr val="E1FD87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878070" y="537210"/>
            <a:ext cx="2573298" cy="6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Be Vietnam"/>
              </a:rPr>
              <a:t>Wireframe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e Vietnam"/>
              </a:rPr>
              <a:t>KHARCHA SAATHI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9048"/>
            <a:ext cx="18288000" cy="1600203"/>
          </a:xfrm>
          <a:prstGeom prst="rect">
            <a:avLst/>
          </a:prstGeom>
          <a:solidFill>
            <a:srgbClr val="E1FD8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304" r="184" b="304"/>
          <a:stretch>
            <a:fillRect/>
          </a:stretch>
        </p:blipFill>
        <p:spPr>
          <a:xfrm flipH="false" flipV="false" rot="0">
            <a:off x="4552380" y="1619252"/>
            <a:ext cx="8481943" cy="606154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823617" y="7680792"/>
            <a:ext cx="11150424" cy="199908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756756" y="762000"/>
            <a:ext cx="2413695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Be Vietnam"/>
              </a:rPr>
              <a:t>Issue Tracking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e Vietnam"/>
              </a:rPr>
              <a:t>KHARCHA SAATHI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55672"/>
          </a:xfrm>
          <a:prstGeom prst="rect">
            <a:avLst/>
          </a:prstGeom>
          <a:solidFill>
            <a:srgbClr val="E1FD87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E5DEF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73633" y="240212"/>
            <a:ext cx="4840823" cy="367245"/>
            <a:chOff x="0" y="0"/>
            <a:chExt cx="6454430" cy="4896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7491" y="3354753"/>
            <a:ext cx="5997949" cy="668852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35535" y="1644511"/>
            <a:ext cx="13816929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</a:pPr>
            <a:r>
              <a:rPr lang="en-US" sz="7000">
                <a:solidFill>
                  <a:srgbClr val="000000"/>
                </a:solidFill>
                <a:latin typeface="Rubik Mono"/>
              </a:rPr>
              <a:t>DESIGN: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2606" y="4296706"/>
            <a:ext cx="8407280" cy="378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Onboarding screen x3</a:t>
            </a:r>
          </a:p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Sign up page</a:t>
            </a:r>
          </a:p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Change MPIN</a:t>
            </a:r>
          </a:p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Help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"/>
          </a:xfrm>
          <a:prstGeom prst="rect">
            <a:avLst/>
          </a:prstGeom>
          <a:solidFill>
            <a:srgbClr val="E1FD8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40458" y="330728"/>
            <a:ext cx="4840823" cy="367245"/>
            <a:chOff x="0" y="0"/>
            <a:chExt cx="6454430" cy="4896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1645" y="1994939"/>
            <a:ext cx="7486028" cy="829206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418905" y="4906328"/>
            <a:ext cx="8467471" cy="2000991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91645" y="1165209"/>
            <a:ext cx="11093705" cy="1699818"/>
            <a:chOff x="0" y="0"/>
            <a:chExt cx="14791607" cy="226642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33963"/>
              <a:ext cx="10061872" cy="632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7625"/>
              <a:ext cx="14791607" cy="117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600"/>
                </a:lnSpc>
              </a:pPr>
              <a:r>
                <a:rPr lang="en-US" sz="6000">
                  <a:solidFill>
                    <a:srgbClr val="000000"/>
                  </a:solidFill>
                  <a:latin typeface="Rubik Mono"/>
                </a:rPr>
                <a:t>Splashscreen</a:t>
              </a:r>
              <a:r>
                <a:rPr lang="en-US" sz="6000">
                  <a:solidFill>
                    <a:srgbClr val="000000"/>
                  </a:solidFill>
                  <a:latin typeface="Rubik Mono"/>
                </a:rPr>
                <a:t>.dart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5724" y="349735"/>
            <a:ext cx="5138278" cy="942017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47689" y="4084277"/>
            <a:ext cx="12840311" cy="3474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5967" indent="-427983" lvl="1">
              <a:lnSpc>
                <a:spcPts val="5550"/>
              </a:lnSpc>
              <a:buFont typeface="Arial"/>
              <a:buChar char="•"/>
            </a:pPr>
            <a:r>
              <a:rPr lang="en-US" sz="3964">
                <a:solidFill>
                  <a:srgbClr val="000000"/>
                </a:solidFill>
                <a:latin typeface="Canva Sans"/>
              </a:rPr>
              <a:t>Written in Dart programming language</a:t>
            </a:r>
          </a:p>
          <a:p>
            <a:pPr marL="855967" indent="-427983" lvl="1">
              <a:lnSpc>
                <a:spcPts val="5550"/>
              </a:lnSpc>
              <a:buFont typeface="Arial"/>
              <a:buChar char="•"/>
            </a:pPr>
            <a:r>
              <a:rPr lang="en-US" sz="3964">
                <a:solidFill>
                  <a:srgbClr val="000000"/>
                </a:solidFill>
                <a:latin typeface="Canva Sans"/>
              </a:rPr>
              <a:t>Stateful widget Mysplashsreen</a:t>
            </a:r>
          </a:p>
          <a:p>
            <a:pPr marL="855967" indent="-427983" lvl="1">
              <a:lnSpc>
                <a:spcPts val="5550"/>
              </a:lnSpc>
              <a:buFont typeface="Arial"/>
              <a:buChar char="•"/>
            </a:pPr>
            <a:r>
              <a:rPr lang="en-US" sz="3964">
                <a:solidFill>
                  <a:srgbClr val="000000"/>
                </a:solidFill>
                <a:latin typeface="Canva Sans"/>
              </a:rPr>
              <a:t>Contains third-party animation from lottie and a label</a:t>
            </a:r>
          </a:p>
          <a:p>
            <a:pPr>
              <a:lnSpc>
                <a:spcPts val="555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55672"/>
          </a:xfrm>
          <a:prstGeom prst="rect">
            <a:avLst/>
          </a:prstGeom>
          <a:solidFill>
            <a:srgbClr val="E1FD87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E5DEF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73633" y="240212"/>
            <a:ext cx="4840823" cy="367245"/>
            <a:chOff x="0" y="0"/>
            <a:chExt cx="6454430" cy="4896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3155672"/>
            <a:ext cx="6422517" cy="713132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40373" y="1577836"/>
            <a:ext cx="4104513" cy="411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235535" y="1644511"/>
            <a:ext cx="13816929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</a:pPr>
            <a:r>
              <a:rPr lang="en-US" sz="7000">
                <a:solidFill>
                  <a:srgbClr val="000000"/>
                </a:solidFill>
                <a:latin typeface="Rubik Mono"/>
              </a:rPr>
              <a:t>DESIGN: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92606" y="4296706"/>
            <a:ext cx="11352280" cy="474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Set up currency</a:t>
            </a:r>
          </a:p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Set up balance</a:t>
            </a:r>
          </a:p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Add expense, add income</a:t>
            </a:r>
          </a:p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Dashboard +ve, Dashboard -ve</a:t>
            </a:r>
          </a:p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Set up MPIN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1104" y="1028700"/>
            <a:ext cx="18288000" cy="1779560"/>
          </a:xfrm>
          <a:prstGeom prst="rect">
            <a:avLst/>
          </a:prstGeom>
          <a:solidFill>
            <a:srgbClr val="F15E28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727754" y="1287196"/>
            <a:ext cx="12790283" cy="1348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56"/>
              </a:lnSpc>
            </a:pPr>
            <a:r>
              <a:rPr lang="en-US" sz="9414">
                <a:solidFill>
                  <a:srgbClr val="000000"/>
                </a:solidFill>
                <a:latin typeface="Rubik Mono"/>
              </a:rPr>
              <a:t>Introduction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E5DEFE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473633" y="240212"/>
            <a:ext cx="4840823" cy="367245"/>
            <a:chOff x="0" y="0"/>
            <a:chExt cx="6454430" cy="48965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473633" y="8181310"/>
            <a:ext cx="17298525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000000"/>
                </a:solidFill>
                <a:latin typeface="Be Vietnam"/>
              </a:rPr>
              <a:t>An Expense Management System can improve an individual's financial wellbeing by offering benefits such as increased financial control, savings, reduced stress related to finances, better budgeting, and improved financial awareness.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4737" y="3855684"/>
            <a:ext cx="17458062" cy="3649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6858" indent="-318429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Be Vietnam"/>
              </a:rPr>
              <a:t>provides a structured approach to managing personal expenses, </a:t>
            </a:r>
          </a:p>
          <a:p>
            <a:pPr algn="just" marL="636858" indent="-318429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Be Vietnam"/>
              </a:rPr>
              <a:t>Helps to keep track of spending and identify areas where costs can be reduced. </a:t>
            </a:r>
          </a:p>
          <a:p>
            <a:pPr algn="just" marL="636858" indent="-318429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Be Vietnam"/>
              </a:rPr>
              <a:t>Help individuals to monitor their expenses more closely, which can help them to stick to a budget and avoid overspending. </a:t>
            </a:r>
          </a:p>
          <a:p>
            <a:pPr algn="just" marL="636858" indent="-318429" lvl="1">
              <a:lnSpc>
                <a:spcPts val="4129"/>
              </a:lnSpc>
              <a:buFont typeface="Arial"/>
              <a:buChar char="•"/>
            </a:pPr>
            <a:r>
              <a:rPr lang="en-US" sz="2949">
                <a:solidFill>
                  <a:srgbClr val="000000"/>
                </a:solidFill>
                <a:latin typeface="Be Vietnam"/>
              </a:rPr>
              <a:t>System can provide better visibility into spending patterns, which can help individuals to manage their finances more effectively, reducing financial stress and improving their overall financial wellbeing.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"/>
          </a:xfrm>
          <a:prstGeom prst="rect">
            <a:avLst/>
          </a:prstGeom>
          <a:solidFill>
            <a:srgbClr val="E1FD8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40458" y="330728"/>
            <a:ext cx="4840823" cy="367245"/>
            <a:chOff x="0" y="0"/>
            <a:chExt cx="6454430" cy="4896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91645" y="2304194"/>
            <a:ext cx="8461188" cy="76868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011300" y="2304194"/>
            <a:ext cx="8958489" cy="7686856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91645" y="1165209"/>
            <a:ext cx="10828305" cy="1699818"/>
            <a:chOff x="0" y="0"/>
            <a:chExt cx="14437740" cy="226642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33963"/>
              <a:ext cx="9821157" cy="632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7625"/>
              <a:ext cx="14437740" cy="1171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600"/>
                </a:lnSpc>
              </a:pPr>
              <a:r>
                <a:rPr lang="en-US" sz="6000">
                  <a:solidFill>
                    <a:srgbClr val="000000"/>
                  </a:solidFill>
                  <a:latin typeface="Rubik Mono"/>
                </a:rPr>
                <a:t>Login.dart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470999" y="173985"/>
            <a:ext cx="9107312" cy="496951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733500" y="173985"/>
            <a:ext cx="5411836" cy="980592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7310" y="8796950"/>
            <a:ext cx="12501001" cy="11829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31074" y="1449640"/>
            <a:ext cx="2538192" cy="241820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32499" y="5520329"/>
            <a:ext cx="1181161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Written in Dart programming language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Stateful widget Mylogin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Contains Background image, two text fields, two buttons.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3155672"/>
          </a:xfrm>
          <a:prstGeom prst="rect">
            <a:avLst/>
          </a:prstGeom>
          <a:solidFill>
            <a:srgbClr val="E1FD87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E5DEF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73633" y="240212"/>
            <a:ext cx="4840823" cy="367245"/>
            <a:chOff x="0" y="0"/>
            <a:chExt cx="6454430" cy="4896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9534" y="3348978"/>
            <a:ext cx="6515769" cy="650844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35535" y="1644511"/>
            <a:ext cx="13816929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0"/>
              </a:lnSpc>
            </a:pPr>
            <a:r>
              <a:rPr lang="en-US" sz="7000">
                <a:solidFill>
                  <a:srgbClr val="000000"/>
                </a:solidFill>
                <a:latin typeface="Rubik Mono"/>
              </a:rPr>
              <a:t>DESIGN: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2606" y="4296706"/>
            <a:ext cx="9186420" cy="3789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Login Page</a:t>
            </a:r>
          </a:p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Settings, change theme</a:t>
            </a:r>
          </a:p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Records, search records</a:t>
            </a:r>
          </a:p>
          <a:p>
            <a:pPr marL="1168773" indent="-584387" lvl="1">
              <a:lnSpc>
                <a:spcPts val="7578"/>
              </a:lnSpc>
              <a:buFont typeface="Arial"/>
              <a:buChar char="•"/>
            </a:pPr>
            <a:r>
              <a:rPr lang="en-US" sz="5413">
                <a:solidFill>
                  <a:srgbClr val="000000"/>
                </a:solidFill>
                <a:latin typeface="Canva Sans"/>
              </a:rPr>
              <a:t>More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40413" b="0"/>
          <a:stretch>
            <a:fillRect/>
          </a:stretch>
        </p:blipFill>
        <p:spPr>
          <a:xfrm flipH="false" flipV="false" rot="0">
            <a:off x="0" y="3260539"/>
            <a:ext cx="6263189" cy="652961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484923" y="3302055"/>
            <a:ext cx="5670368" cy="653607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2309" t="0" r="0" b="0"/>
          <a:stretch>
            <a:fillRect/>
          </a:stretch>
        </p:blipFill>
        <p:spPr>
          <a:xfrm flipH="false" flipV="false" rot="0">
            <a:off x="12388682" y="3302055"/>
            <a:ext cx="9741237" cy="644011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556571" y="735293"/>
            <a:ext cx="13080199" cy="2303253"/>
            <a:chOff x="0" y="0"/>
            <a:chExt cx="17440265" cy="307100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438543"/>
              <a:ext cx="11863600" cy="632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5250"/>
              <a:ext cx="17440265" cy="1928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1016"/>
                </a:lnSpc>
              </a:pPr>
              <a:r>
                <a:rPr lang="en-US" sz="10014">
                  <a:solidFill>
                    <a:srgbClr val="F15E28"/>
                  </a:solidFill>
                  <a:latin typeface="Rubik Mono"/>
                </a:rPr>
                <a:t>Signup.dart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02811" y="344599"/>
            <a:ext cx="5415041" cy="973988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137656" y="3494965"/>
            <a:ext cx="12034231" cy="281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4435" indent="-432217" lvl="1">
              <a:lnSpc>
                <a:spcPts val="5605"/>
              </a:lnSpc>
              <a:buFont typeface="Arial"/>
              <a:buChar char="•"/>
            </a:pPr>
            <a:r>
              <a:rPr lang="en-US" sz="4003">
                <a:solidFill>
                  <a:srgbClr val="000000"/>
                </a:solidFill>
                <a:latin typeface="Canva Sans"/>
              </a:rPr>
              <a:t>Written in Dart programming language</a:t>
            </a:r>
          </a:p>
          <a:p>
            <a:pPr marL="864435" indent="-432217" lvl="1">
              <a:lnSpc>
                <a:spcPts val="5605"/>
              </a:lnSpc>
              <a:buFont typeface="Arial"/>
              <a:buChar char="•"/>
            </a:pPr>
            <a:r>
              <a:rPr lang="en-US" sz="4003">
                <a:solidFill>
                  <a:srgbClr val="000000"/>
                </a:solidFill>
                <a:latin typeface="Canva Sans"/>
              </a:rPr>
              <a:t>Stateful widget Mysignup</a:t>
            </a:r>
          </a:p>
          <a:p>
            <a:pPr marL="864435" indent="-432217" lvl="1">
              <a:lnSpc>
                <a:spcPts val="5605"/>
              </a:lnSpc>
              <a:buFont typeface="Arial"/>
              <a:buChar char="•"/>
            </a:pPr>
            <a:r>
              <a:rPr lang="en-US" sz="4003">
                <a:solidFill>
                  <a:srgbClr val="000000"/>
                </a:solidFill>
                <a:latin typeface="Canva Sans"/>
              </a:rPr>
              <a:t>Contains a Background image, three elevated buttons and one text button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18099" y="3964012"/>
            <a:ext cx="4300538" cy="117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8"/>
              </a:lnSpc>
              <a:spcBef>
                <a:spcPct val="0"/>
              </a:spcBef>
            </a:pPr>
            <a:r>
              <a:rPr lang="en-US" sz="6813">
                <a:solidFill>
                  <a:srgbClr val="F15E28"/>
                </a:solidFill>
                <a:latin typeface="Canva Sans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7186" y="3611161"/>
            <a:ext cx="8938856" cy="638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e Vietnam"/>
              </a:rPr>
              <a:t>Sprint1 (Week 1-6)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e Vietnam"/>
              </a:rPr>
              <a:t> Product Backlog(Week 1-3)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sym typeface="Be Vietnam"/>
              </a:rPr>
              <a:t> Meeting with client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sym typeface="Be Vietnam"/>
              </a:rPr>
              <a:t> Requirement gathering and analysis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sym typeface="Be Vietnam"/>
              </a:rPr>
              <a:t> Conduct project kickoff meeting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e Vietnam"/>
              </a:rPr>
              <a:t> Sprint Planning(Week 3-5)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sym typeface="Be Vietnam"/>
              </a:rPr>
              <a:t> Develop wireframes for the UI/UX design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sym typeface="Be Vietnam"/>
              </a:rPr>
              <a:t> Design UI/UX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sym typeface="Be Vietnam"/>
              </a:rPr>
              <a:t> Conduct testing of the UI/UX design to ensure usability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e Vietnam"/>
              </a:rPr>
              <a:t> Sprint Backlog(Week 5-6)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sym typeface="Be Vietnam"/>
              </a:rPr>
              <a:t> Review and finalize UI/UX design for the first sprint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e Vietnam"/>
              </a:rPr>
              <a:t> Sprint Review(Week 6)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sym typeface="Be Vietnam"/>
              </a:rPr>
              <a:t> Get feedback from the stakeholders </a:t>
            </a:r>
          </a:p>
          <a:p>
            <a:pPr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485954" y="5041900"/>
            <a:ext cx="6773346" cy="421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Be Vietnam"/>
              </a:rPr>
              <a:t>Sprint 2(Week 6-12)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Be Vietnam"/>
              </a:rPr>
              <a:t> Sprint Planning (Week 6-10)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sym typeface="Be Vietnam"/>
              </a:rPr>
              <a:t> Development of backend and frontend of product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sym typeface="Be Vietnam"/>
              </a:rPr>
              <a:t> Testing of the application to ensure functionality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sym typeface="Be Vietnam"/>
              </a:rPr>
              <a:t> Refine and optimize the code to improve performance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Be Vietnam"/>
              </a:rPr>
              <a:t> Sprint Backlog(Week 10-11)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sym typeface="Be Vietnam"/>
              </a:rPr>
              <a:t> Review and finalize the final product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Be Vietnam"/>
              </a:rPr>
              <a:t> Sprint Review(Week 11 -12)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sym typeface="Be Vietnam"/>
              </a:rPr>
              <a:t> Review the final product with stakeholdrs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Be Vietnam"/>
              </a:rPr>
              <a:t> Incremental </a:t>
            </a:r>
          </a:p>
          <a:p>
            <a:pPr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Be Vietnam"/>
              </a:rPr>
              <a:t> Sprint Retrospective (Week 12)</a:t>
            </a:r>
          </a:p>
          <a:p>
            <a:pPr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 rot="0">
            <a:off x="0" y="1028700"/>
            <a:ext cx="18288000" cy="1319618"/>
          </a:xfrm>
          <a:prstGeom prst="rect">
            <a:avLst/>
          </a:prstGeom>
          <a:solidFill>
            <a:srgbClr val="F15E28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0" y="1268874"/>
            <a:ext cx="18288000" cy="79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000000"/>
                </a:solidFill>
                <a:latin typeface="Be Vietnam"/>
              </a:rPr>
              <a:t>Sprint Planning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E5DEFE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473633" y="240212"/>
            <a:ext cx="4840823" cy="367245"/>
            <a:chOff x="0" y="0"/>
            <a:chExt cx="6454430" cy="48965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1200509"/>
          </a:xfrm>
          <a:prstGeom prst="rect">
            <a:avLst/>
          </a:prstGeom>
          <a:solidFill>
            <a:srgbClr val="F15E28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3118" t="1826" r="277" b="0"/>
          <a:stretch>
            <a:fillRect/>
          </a:stretch>
        </p:blipFill>
        <p:spPr>
          <a:xfrm flipH="false" flipV="false" rot="0">
            <a:off x="2679546" y="2229209"/>
            <a:ext cx="12928909" cy="805779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60859" y="1102856"/>
            <a:ext cx="3043476" cy="79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000000"/>
                </a:solidFill>
                <a:latin typeface="Be Vietnam"/>
              </a:rPr>
              <a:t>Basecamp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E5DEFE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473633" y="240212"/>
            <a:ext cx="4840823" cy="367245"/>
            <a:chOff x="0" y="0"/>
            <a:chExt cx="6454430" cy="48965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0028" t="0" r="21602" b="9844"/>
          <a:stretch>
            <a:fillRect/>
          </a:stretch>
        </p:blipFill>
        <p:spPr>
          <a:xfrm flipH="false" flipV="false" rot="0">
            <a:off x="11639444" y="4121900"/>
            <a:ext cx="6648556" cy="4486306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1028700"/>
            <a:ext cx="18288000" cy="1198779"/>
          </a:xfrm>
          <a:prstGeom prst="rect">
            <a:avLst/>
          </a:prstGeom>
          <a:solidFill>
            <a:srgbClr val="F15E28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358" t="0" r="1682" b="2023"/>
          <a:stretch>
            <a:fillRect/>
          </a:stretch>
        </p:blipFill>
        <p:spPr>
          <a:xfrm flipH="false" flipV="false" rot="0">
            <a:off x="0" y="2856129"/>
            <a:ext cx="11639444" cy="655020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684535" y="1161610"/>
            <a:ext cx="3177183" cy="69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Be Vietnam"/>
              </a:rPr>
              <a:t>Risk Analysis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E5DEFE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473633" y="240212"/>
            <a:ext cx="4840823" cy="367245"/>
            <a:chOff x="0" y="0"/>
            <a:chExt cx="6454430" cy="48965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47669"/>
            <a:ext cx="4108369" cy="9439331"/>
          </a:xfrm>
          <a:prstGeom prst="rect">
            <a:avLst/>
          </a:prstGeom>
          <a:solidFill>
            <a:srgbClr val="F15E28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E5DEF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473633" y="240212"/>
            <a:ext cx="4840823" cy="367245"/>
            <a:chOff x="0" y="0"/>
            <a:chExt cx="6454430" cy="4896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740089" y="84082"/>
              <a:ext cx="5714341" cy="331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905"/>
                </a:lnSpc>
              </a:pPr>
              <a:r>
                <a:rPr lang="en-US" sz="1701">
                  <a:solidFill>
                    <a:srgbClr val="000000"/>
                  </a:solidFill>
                  <a:latin typeface="Be Vietnam"/>
                </a:rPr>
                <a:t>KHARCHA SAATHI</a:t>
              </a:r>
            </a:p>
          </p:txBody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18436" cy="489659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305555" y="1345241"/>
            <a:ext cx="14188047" cy="759651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03576" y="4618009"/>
            <a:ext cx="3904793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700"/>
              </a:lnSpc>
            </a:pPr>
            <a:r>
              <a:rPr lang="en-US" sz="7000">
                <a:solidFill>
                  <a:srgbClr val="FFFFFF"/>
                </a:solidFill>
                <a:latin typeface="Rubik Mono"/>
              </a:rPr>
              <a:t>WBS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702003" y="251432"/>
            <a:ext cx="310632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 u="sng">
                <a:solidFill>
                  <a:srgbClr val="000000"/>
                </a:solidFill>
                <a:latin typeface="Be Vietnam"/>
                <a:hlinkClick r:id="rId5" action="ppaction://hlinksldjump"/>
              </a:rPr>
              <a:t>Back to Agenda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650384"/>
          </a:xfrm>
          <a:prstGeom prst="rect">
            <a:avLst/>
          </a:prstGeom>
          <a:solidFill>
            <a:srgbClr val="E1FD8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6817" y="693720"/>
            <a:ext cx="17814367" cy="67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3961">
                <a:solidFill>
                  <a:srgbClr val="000000"/>
                </a:solidFill>
                <a:latin typeface="Be Vietnam"/>
              </a:rPr>
              <a:t>Product backlog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726" r="245" b="726"/>
          <a:stretch>
            <a:fillRect/>
          </a:stretch>
        </p:blipFill>
        <p:spPr>
          <a:xfrm flipH="false" flipV="false" rot="0">
            <a:off x="236817" y="2024328"/>
            <a:ext cx="17814367" cy="623834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80126" y="271434"/>
            <a:ext cx="159246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e Vietnam"/>
              </a:rPr>
              <a:t>KHARCHA SAATHI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769920"/>
            <a:ext cx="18288000" cy="1600203"/>
          </a:xfrm>
          <a:prstGeom prst="rect">
            <a:avLst/>
          </a:prstGeom>
          <a:solidFill>
            <a:srgbClr val="E1FD8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8408" y="2789223"/>
            <a:ext cx="18169592" cy="736448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8408" y="952500"/>
            <a:ext cx="17814367" cy="670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3961">
                <a:solidFill>
                  <a:srgbClr val="000000"/>
                </a:solidFill>
                <a:latin typeface="Be Vietnam"/>
              </a:rPr>
              <a:t>Sprint  backlog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1434"/>
            <a:ext cx="159246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e Vietnam"/>
              </a:rPr>
              <a:t>KHARCHA SAATHI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9048"/>
            <a:ext cx="18288000" cy="1600203"/>
          </a:xfrm>
          <a:prstGeom prst="rect">
            <a:avLst/>
          </a:prstGeom>
          <a:solidFill>
            <a:srgbClr val="E1FD87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694702" y="981075"/>
            <a:ext cx="18288000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Be Vietnam"/>
              </a:rPr>
              <a:t>Functional Requirements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0547" y="1990727"/>
            <a:ext cx="16962752" cy="6287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User Login/Signup: Users will be able to create a new account or login to their existing account.</a:t>
            </a:r>
          </a:p>
          <a:p>
            <a:pPr algn="just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MPIN setup: After logging in users can setup MPIN for their one-time setup.</a:t>
            </a:r>
          </a:p>
          <a:p>
            <a:pPr algn="just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Currency selection: Users will be able to choose the currency to get started.</a:t>
            </a:r>
          </a:p>
          <a:p>
            <a:pPr algn="just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Initial Balance: Users need to enter certain amount of money that will be the initial balance.</a:t>
            </a:r>
          </a:p>
          <a:p>
            <a:pPr algn="just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Dashboard: Dashboard consist of information that tells the user if they’re at profit or loss with some sort of message and they’ll be able to see buttons to add income/expense.</a:t>
            </a:r>
          </a:p>
          <a:p>
            <a:pPr algn="just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Add Income/expense: Users will be able to get into dashboard where they will havev the ability to add income and expense as per the need with proper date, amount, description.</a:t>
            </a:r>
          </a:p>
          <a:p>
            <a:pPr algn="just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View Records: Users will be able to view the records monthly based on their added income and expense.</a:t>
            </a:r>
          </a:p>
          <a:p>
            <a:pPr algn="just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Download Records: Users will be able to download their reports in PDF format.</a:t>
            </a:r>
          </a:p>
          <a:p>
            <a:pPr algn="just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Menu: menu must consist of settings, budget goal(optional), Records.</a:t>
            </a:r>
          </a:p>
          <a:p>
            <a:pPr algn="just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Settings: Users will be able to navigate through settings in which there are various settings such as changing MPIN, changing theme and navigating through help</a:t>
            </a:r>
          </a:p>
          <a:p>
            <a:pPr algn="just">
              <a:lnSpc>
                <a:spcPts val="3312"/>
              </a:lnSpc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Change MPIN: Users will be able to change their MPIN as per their need.</a:t>
            </a:r>
          </a:p>
          <a:p>
            <a:pPr algn="just">
              <a:lnSpc>
                <a:spcPts val="3312"/>
              </a:lnSpc>
              <a:spcBef>
                <a:spcPct val="0"/>
              </a:spcBef>
            </a:pPr>
            <a:r>
              <a:rPr lang="en-US" sz="2365">
                <a:solidFill>
                  <a:srgbClr val="000000"/>
                </a:solidFill>
                <a:latin typeface="Be Vietnam"/>
              </a:rPr>
              <a:t>• Theme Selection: Users will be able to change the theme of application.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1434"/>
            <a:ext cx="159246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Be Vietnam"/>
              </a:rPr>
              <a:t>KHARCHA SAATHI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DAFer3skna8</dc:identifier>
  <dcterms:modified xsi:type="dcterms:W3CDTF">2011-08-01T06:04:30Z</dcterms:modified>
  <cp:revision>1</cp:revision>
  <dc:title>Sprint 1 </dc:title>
</cp:coreProperties>
</file>